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66C4D-6A34-44BC-916F-3AEBB7799D2E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3B0A8-0815-42C2-969B-DC3FC894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6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 &amp; K map, history channel (DBQ)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B0A8-0815-42C2-969B-DC3FC894D9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16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B0A8-0815-42C2-969B-DC3FC894D9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64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channel.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B0A8-0815-42C2-969B-DC3FC894D9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1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Marginal 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B0A8-0815-42C2-969B-DC3FC894D9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4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channel, </a:t>
            </a:r>
            <a:r>
              <a:rPr lang="en-US" dirty="0" err="1" smtClean="0"/>
              <a:t>douglas</a:t>
            </a:r>
            <a:r>
              <a:rPr lang="en-US" dirty="0" smtClean="0"/>
              <a:t> </a:t>
            </a:r>
            <a:r>
              <a:rPr lang="en-US" dirty="0" err="1" smtClean="0"/>
              <a:t>mcintyre</a:t>
            </a:r>
            <a:r>
              <a:rPr lang="en-US" baseline="0" dirty="0" smtClean="0"/>
              <a:t> (DBQ)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B0A8-0815-42C2-969B-DC3FC894D9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Gov</a:t>
            </a:r>
            <a:r>
              <a:rPr lang="en-US" dirty="0" smtClean="0"/>
              <a:t> website &amp; how stuff works, some website.CA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B0A8-0815-42C2-969B-DC3FC894D9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5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Chambers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disraeli</a:t>
            </a:r>
            <a:r>
              <a:rPr lang="en-US" baseline="0" dirty="0" smtClean="0"/>
              <a:t> speech to house of commons, </a:t>
            </a:r>
            <a:r>
              <a:rPr lang="en-US" baseline="0" dirty="0" err="1" smtClean="0"/>
              <a:t>pbs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B0A8-0815-42C2-969B-DC3FC894D9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15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Rabino</a:t>
            </a:r>
            <a:r>
              <a:rPr lang="en-US" dirty="0" smtClean="0"/>
              <a:t>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digitool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B0A8-0815-42C2-969B-DC3FC894D9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9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 baker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B0A8-0815-42C2-969B-DC3FC894D9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15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net, sword</a:t>
            </a:r>
            <a:r>
              <a:rPr lang="en-US" baseline="0" dirty="0" smtClean="0"/>
              <a:t> beach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B0A8-0815-42C2-969B-DC3FC894D9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85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</a:t>
            </a:r>
            <a:r>
              <a:rPr lang="en-US" baseline="0" dirty="0" smtClean="0"/>
              <a:t> all speeches and telegrams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B0A8-0815-42C2-969B-DC3FC894D9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01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learning site, </a:t>
            </a:r>
            <a:r>
              <a:rPr lang="en-US" dirty="0" err="1" smtClean="0"/>
              <a:t>bbc</a:t>
            </a:r>
            <a:r>
              <a:rPr lang="en-US" dirty="0" smtClean="0"/>
              <a:t>, </a:t>
            </a:r>
            <a:r>
              <a:rPr lang="en-US" dirty="0" err="1" smtClean="0"/>
              <a:t>encylopedia</a:t>
            </a:r>
            <a:r>
              <a:rPr lang="en-US" dirty="0" smtClean="0"/>
              <a:t>, </a:t>
            </a:r>
            <a:r>
              <a:rPr lang="en-US" dirty="0" err="1" smtClean="0"/>
              <a:t>jewish</a:t>
            </a:r>
            <a:r>
              <a:rPr lang="en-US" dirty="0" smtClean="0"/>
              <a:t> virtual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B0A8-0815-42C2-969B-DC3FC894D9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8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3E74-C02C-46A3-BDCA-A9E93EFA761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85C9-A797-4BE0-B8AB-8E304D8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3E74-C02C-46A3-BDCA-A9E93EFA761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85C9-A797-4BE0-B8AB-8E304D8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3E74-C02C-46A3-BDCA-A9E93EFA761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85C9-A797-4BE0-B8AB-8E304D8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3E74-C02C-46A3-BDCA-A9E93EFA761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85C9-A797-4BE0-B8AB-8E304D8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3E74-C02C-46A3-BDCA-A9E93EFA761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85C9-A797-4BE0-B8AB-8E304D8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3E74-C02C-46A3-BDCA-A9E93EFA761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85C9-A797-4BE0-B8AB-8E304D8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3E74-C02C-46A3-BDCA-A9E93EFA761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85C9-A797-4BE0-B8AB-8E304D8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3E74-C02C-46A3-BDCA-A9E93EFA761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85C9-A797-4BE0-B8AB-8E304D8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3E74-C02C-46A3-BDCA-A9E93EFA761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85C9-A797-4BE0-B8AB-8E304D8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3E74-C02C-46A3-BDCA-A9E93EFA761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85C9-A797-4BE0-B8AB-8E304D8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8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3E74-C02C-46A3-BDCA-A9E93EFA761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85C9-A797-4BE0-B8AB-8E304D8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1000">
              <a:schemeClr val="tx2">
                <a:lumMod val="20000"/>
                <a:lumOff val="80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100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D3E74-C02C-46A3-BDCA-A9E93EFA761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385C9-A797-4BE0-B8AB-8E304D87E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9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Suez Canal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Benjamin Porat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Period 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0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 during the Suez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err="1" smtClean="0"/>
              <a:t>Gamal</a:t>
            </a:r>
            <a:r>
              <a:rPr lang="en-US" sz="3600" dirty="0" smtClean="0"/>
              <a:t> Nasser, President of Egypt</a:t>
            </a:r>
          </a:p>
          <a:p>
            <a:pPr lvl="1"/>
            <a:r>
              <a:rPr lang="en-US" sz="3600" dirty="0" smtClean="0"/>
              <a:t>Had an Arab-Nationalist identity and often said to be the first regional leader to challenge Western dominance of the region. He supported the USSR in retaliation for US support of Israel. </a:t>
            </a:r>
          </a:p>
          <a:p>
            <a:r>
              <a:rPr lang="en-US" sz="3600" dirty="0" smtClean="0"/>
              <a:t>Anthony Eden, Prime Minister  of Great Britain</a:t>
            </a:r>
          </a:p>
          <a:p>
            <a:pPr lvl="1"/>
            <a:r>
              <a:rPr lang="en-US" sz="3600" dirty="0" smtClean="0"/>
              <a:t> Member of the Conservative Party and succeeded Winston Churchill. He was previously Foreign Minister multiple times. He became infamous for his disastrous handling of the Suez Crisis and subsequently resigned.</a:t>
            </a:r>
          </a:p>
          <a:p>
            <a:r>
              <a:rPr lang="en-US" sz="3600" dirty="0" smtClean="0"/>
              <a:t>Rene Coty, President of France</a:t>
            </a:r>
          </a:p>
          <a:p>
            <a:pPr lvl="1"/>
            <a:r>
              <a:rPr lang="en-US" sz="3600" dirty="0" smtClean="0"/>
              <a:t>Member of the </a:t>
            </a:r>
            <a:r>
              <a:rPr lang="en-US" sz="3600" dirty="0"/>
              <a:t>National Centre of Independents and </a:t>
            </a:r>
            <a:r>
              <a:rPr lang="en-US" sz="3600" dirty="0" smtClean="0"/>
              <a:t>Peasants party, a center-right party in France. He was the last leader of the French Fourth Republic.</a:t>
            </a:r>
          </a:p>
          <a:p>
            <a:r>
              <a:rPr lang="en-US" sz="3600" dirty="0" smtClean="0"/>
              <a:t>David Ben-Gurion, Prime Minister of Israel </a:t>
            </a:r>
          </a:p>
          <a:p>
            <a:pPr lvl="1"/>
            <a:r>
              <a:rPr lang="en-US" sz="3600" dirty="0" smtClean="0"/>
              <a:t>First leader of Israel, starting from its independence in 1948.He was the leader of Mapai, a communist/socialist party that dominated Israel at the time. He was also known for his Zionist ideology- the belief that the Jewish people should have a homeland in Israel. </a:t>
            </a:r>
            <a:endParaRPr lang="en-US" sz="36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://ziomania.com/nasser/images/nasser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228600"/>
            <a:ext cx="370572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thony E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6687"/>
            <a:ext cx="24955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-1.web.britannica.com/eb-media/52/12652-003-D1FE6AD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1866900" cy="227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jewishvirtuallibrary.org/images/bgur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0" y="3841402"/>
            <a:ext cx="1832446" cy="2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3470131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Nasser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4500" y="349091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01636" y="45720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Ben-Gurion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31282" y="47566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Crisis Intensifies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 October 29, 1956, Israeli troops invaded the Sinai Canal. British and French forces quickly came to support them.</a:t>
            </a:r>
          </a:p>
          <a:p>
            <a:r>
              <a:rPr lang="en-US" dirty="0" smtClean="0"/>
              <a:t>These forces quickly took control of the canal, with hesitation, allowing the Soviet Union time to deal with the Hungarian crisis.</a:t>
            </a:r>
          </a:p>
          <a:p>
            <a:r>
              <a:rPr lang="en-US" dirty="0" smtClean="0"/>
              <a:t>Khrushchev supported Egypt and threatened nuclear war.</a:t>
            </a:r>
          </a:p>
          <a:p>
            <a:r>
              <a:rPr lang="en-US" dirty="0" smtClean="0"/>
              <a:t>Eisenhower warned both the USSR and Anglo-French-Israeli coalition to cease hostilities.</a:t>
            </a:r>
          </a:p>
          <a:p>
            <a:r>
              <a:rPr lang="en-US" dirty="0" smtClean="0"/>
              <a:t>Eisenhower felt betrayed since he was not notified in advance.</a:t>
            </a:r>
          </a:p>
          <a:p>
            <a:r>
              <a:rPr lang="en-US" dirty="0" smtClean="0"/>
              <a:t>Britain and France withdrew in December; Israel in March 1957. Eisenhower had threatened sanctions.</a:t>
            </a:r>
          </a:p>
        </p:txBody>
      </p:sp>
    </p:spTree>
    <p:extLst>
      <p:ext uri="{BB962C8B-B14F-4D97-AF65-F5344CB8AC3E}">
        <p14:creationId xmlns:p14="http://schemas.microsoft.com/office/powerpoint/2010/main" val="32712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Aftermath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event is attributed to ending Britain’s role as a superpower and diminishing French prestige.</a:t>
            </a:r>
          </a:p>
          <a:p>
            <a:r>
              <a:rPr lang="en-US" dirty="0" smtClean="0"/>
              <a:t>In Israel, Ben-Gurion’s Mapai party increased its dominance in the elections of 1959.</a:t>
            </a:r>
          </a:p>
          <a:p>
            <a:r>
              <a:rPr lang="en-US" dirty="0" smtClean="0"/>
              <a:t>Tensions remained high between Egypt and Israel, culminating in the Six-Day War in 1967.</a:t>
            </a:r>
          </a:p>
          <a:p>
            <a:r>
              <a:rPr lang="en-US" dirty="0" smtClean="0"/>
              <a:t>PM Eden resigned as a result of the fiasco. One year later, Coty would resign and the French Fifth Republic was formed.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Suez Canal 1957 -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Six-Day War in 1967, the Canal was closed until the Camp David Accords in 1978 which brought peace between Israel and Egypt.</a:t>
            </a:r>
          </a:p>
          <a:p>
            <a:r>
              <a:rPr lang="en-US" dirty="0" smtClean="0"/>
              <a:t>Today the canal serves about 17,000 ships per year.</a:t>
            </a:r>
          </a:p>
          <a:p>
            <a:r>
              <a:rPr lang="en-US" dirty="0" smtClean="0"/>
              <a:t>Traffic through the canal has had the uncanny ability of mirroring World GDP growth. </a:t>
            </a:r>
            <a:endParaRPr lang="en-US" dirty="0"/>
          </a:p>
        </p:txBody>
      </p:sp>
      <p:pic>
        <p:nvPicPr>
          <p:cNvPr id="4" name="Picture 3" descr="http://marginalevolution.com/blog/wp-content/uploads/2012/04/cotw_global.jpg"/>
          <p:cNvPicPr/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572000" y="4119880"/>
            <a:ext cx="4370070" cy="273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1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"Anthony Eden (1897 - 1977)." </a:t>
            </a:r>
            <a:r>
              <a:rPr lang="en-US" i="1" dirty="0"/>
              <a:t>BBC News</a:t>
            </a:r>
            <a:r>
              <a:rPr lang="en-US" dirty="0"/>
              <a:t>. BBC, </a:t>
            </a:r>
            <a:r>
              <a:rPr lang="en-US" dirty="0" err="1"/>
              <a:t>n.d.</a:t>
            </a:r>
            <a:r>
              <a:rPr lang="en-US" dirty="0"/>
              <a:t> Web. 19 Mar. 2014. </a:t>
            </a:r>
          </a:p>
          <a:p>
            <a:r>
              <a:rPr lang="en-US" dirty="0"/>
              <a:t>Baker, Chris. "The First Turkish Attack on the Suez </a:t>
            </a:r>
            <a:r>
              <a:rPr lang="en-US" dirty="0" err="1"/>
              <a:t>Canal."The</a:t>
            </a:r>
            <a:r>
              <a:rPr lang="en-US" dirty="0"/>
              <a:t> Long, Long </a:t>
            </a:r>
            <a:r>
              <a:rPr lang="en-US" dirty="0" err="1"/>
              <a:t>Trail.N.p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	Web. 09 Mar. 2014. &lt;http://www.1914-1918.net/suez.htm&gt;.</a:t>
            </a:r>
          </a:p>
          <a:p>
            <a:r>
              <a:rPr lang="en-US" dirty="0"/>
              <a:t>Barrow, Mandy. "British Flag - The Union Jack (Union Flag) UK." </a:t>
            </a:r>
            <a:r>
              <a:rPr lang="en-US" i="1" dirty="0"/>
              <a:t>British Life &amp; Culture</a:t>
            </a:r>
            <a:r>
              <a:rPr lang="en-US" dirty="0"/>
              <a:t>. Project Britain, </a:t>
            </a:r>
            <a:r>
              <a:rPr lang="en-US" dirty="0" err="1"/>
              <a:t>n.d.</a:t>
            </a:r>
            <a:r>
              <a:rPr lang="en-US" dirty="0"/>
              <a:t> Web. 17 Mar. 2014. </a:t>
            </a:r>
          </a:p>
          <a:p>
            <a:r>
              <a:rPr lang="en-US" dirty="0"/>
              <a:t>"Canal </a:t>
            </a:r>
            <a:r>
              <a:rPr lang="en-US" dirty="0" err="1"/>
              <a:t>History."Suez</a:t>
            </a:r>
            <a:r>
              <a:rPr lang="en-US" dirty="0"/>
              <a:t> Canal </a:t>
            </a:r>
            <a:r>
              <a:rPr lang="en-US" dirty="0" err="1"/>
              <a:t>Authority.Government</a:t>
            </a:r>
            <a:r>
              <a:rPr lang="en-US" dirty="0"/>
              <a:t> of Egypt, </a:t>
            </a:r>
            <a:r>
              <a:rPr lang="en-US" dirty="0" err="1"/>
              <a:t>n.d.</a:t>
            </a:r>
            <a:r>
              <a:rPr lang="en-US" dirty="0"/>
              <a:t> Web. 4 Mar. 2014.</a:t>
            </a:r>
          </a:p>
          <a:p>
            <a:r>
              <a:rPr lang="en-US" dirty="0"/>
              <a:t>"Disraeli." </a:t>
            </a:r>
            <a:r>
              <a:rPr lang="en-US" i="1" dirty="0"/>
              <a:t>PBS</a:t>
            </a:r>
            <a:r>
              <a:rPr lang="en-US" dirty="0"/>
              <a:t>. PBS, </a:t>
            </a:r>
            <a:r>
              <a:rPr lang="en-US" dirty="0" err="1"/>
              <a:t>n.d.</a:t>
            </a:r>
            <a:r>
              <a:rPr lang="en-US" dirty="0"/>
              <a:t> Web. 19 Mar. 2014. </a:t>
            </a:r>
          </a:p>
          <a:p>
            <a:r>
              <a:rPr lang="en-US" dirty="0"/>
              <a:t>"File:Flag of the Ottoman </a:t>
            </a:r>
            <a:r>
              <a:rPr lang="en-US" dirty="0" err="1"/>
              <a:t>Empire.svg</a:t>
            </a:r>
            <a:r>
              <a:rPr lang="en-US" dirty="0"/>
              <a:t>." </a:t>
            </a:r>
            <a:r>
              <a:rPr lang="en-US" i="1" dirty="0"/>
              <a:t>- Wikimedia Commons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2009. Web. 19 Mar. 2014. </a:t>
            </a:r>
          </a:p>
          <a:p>
            <a:r>
              <a:rPr lang="en-US" dirty="0"/>
              <a:t>"From the Archives: U.S. President Theodore Roosevelt Poses with a Steam Shovel." </a:t>
            </a:r>
            <a:r>
              <a:rPr lang="en-US" i="1" dirty="0"/>
              <a:t>New &amp; Used Farm &amp; Mining Equipment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14 Aug. 2012. Web. 19 Mar. 2014. </a:t>
            </a:r>
          </a:p>
          <a:p>
            <a:r>
              <a:rPr lang="en-US" dirty="0"/>
              <a:t>"</a:t>
            </a:r>
            <a:r>
              <a:rPr lang="en-US" dirty="0" err="1"/>
              <a:t>Gamal</a:t>
            </a:r>
            <a:r>
              <a:rPr lang="en-US" dirty="0"/>
              <a:t> Abdel Nasser." </a:t>
            </a:r>
            <a:r>
              <a:rPr lang="en-US" i="1" dirty="0"/>
              <a:t>History Learning Site</a:t>
            </a:r>
            <a:r>
              <a:rPr lang="en-US" dirty="0"/>
              <a:t>. </a:t>
            </a:r>
            <a:r>
              <a:rPr lang="en-US" dirty="0" err="1"/>
              <a:t>Weider</a:t>
            </a:r>
            <a:r>
              <a:rPr lang="en-US" dirty="0"/>
              <a:t> History Group, </a:t>
            </a:r>
            <a:r>
              <a:rPr lang="en-US" dirty="0" err="1"/>
              <a:t>n.d.</a:t>
            </a:r>
            <a:r>
              <a:rPr lang="en-US" dirty="0"/>
              <a:t> Web. 18 Mar. 2014. </a:t>
            </a:r>
          </a:p>
          <a:p>
            <a:r>
              <a:rPr lang="en-US" dirty="0"/>
              <a:t>History.com Staff. "Suez Crisis." </a:t>
            </a:r>
            <a:r>
              <a:rPr lang="en-US" i="1" dirty="0"/>
              <a:t>History.com</a:t>
            </a:r>
            <a:r>
              <a:rPr lang="en-US" dirty="0"/>
              <a:t>. A&amp;E Television Networks, 2009. Web.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McIntyre, Douglas A. "The Suez Canal by the Numbers: Ship Attack Raises Risk." </a:t>
            </a:r>
            <a:r>
              <a:rPr lang="en-US" i="1" dirty="0"/>
              <a:t>24/7 Wall 	Street</a:t>
            </a:r>
            <a:r>
              <a:rPr lang="en-US" dirty="0"/>
              <a:t>. 24/7, 2 Sept. 2013. Web. 11 Mar. 2014.</a:t>
            </a:r>
          </a:p>
          <a:p>
            <a:r>
              <a:rPr lang="en-US" dirty="0"/>
              <a:t>Nasser, </a:t>
            </a:r>
            <a:r>
              <a:rPr lang="en-US" dirty="0" err="1"/>
              <a:t>Gamal</a:t>
            </a:r>
            <a:r>
              <a:rPr lang="en-US" dirty="0"/>
              <a:t> A. "Modern History Sourcebook: President Nasser: Denouncement of the 	Proposal for a Canal Users' Association, 1956." </a:t>
            </a:r>
            <a:r>
              <a:rPr lang="en-US" i="1" dirty="0"/>
              <a:t>Fordham.edu</a:t>
            </a:r>
            <a:r>
              <a:rPr lang="en-US" dirty="0"/>
              <a:t>. Fordham University, July 	"North Africa &amp; Italy Atlas." </a:t>
            </a:r>
            <a:r>
              <a:rPr lang="en-US" i="1" dirty="0"/>
              <a:t>Sword Beach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18 Mar. 2014. </a:t>
            </a:r>
          </a:p>
          <a:p>
            <a:r>
              <a:rPr lang="en-US" dirty="0"/>
              <a:t>Park, Joseph </a:t>
            </a:r>
            <a:r>
              <a:rPr lang="en-US" dirty="0" err="1"/>
              <a:t>Hendershot</a:t>
            </a:r>
            <a:r>
              <a:rPr lang="en-US" dirty="0"/>
              <a:t>. British Prime Ministers of the Nineteenth Century: Policies and 	Speeches. New York: New York University Press, 1916, pp. 237-244..</a:t>
            </a:r>
          </a:p>
          <a:p>
            <a:r>
              <a:rPr lang="en-US" dirty="0"/>
              <a:t>Parker, </a:t>
            </a:r>
            <a:r>
              <a:rPr lang="en-US" dirty="0" err="1"/>
              <a:t>Akweli</a:t>
            </a:r>
            <a:r>
              <a:rPr lang="en-US" dirty="0"/>
              <a:t>. "How Steam Shovels Work." </a:t>
            </a:r>
            <a:r>
              <a:rPr lang="en-US" i="1" dirty="0" err="1"/>
              <a:t>HowStuffWorks</a:t>
            </a:r>
            <a:r>
              <a:rPr lang="en-US" dirty="0"/>
              <a:t>. HowStuffWorks.com, 26 Apr. 2011. Web. 19 Mar. 2014. </a:t>
            </a:r>
            <a:r>
              <a:rPr lang="en-US" dirty="0"/>
              <a:t>1998. Web. 10 Mar. 2014. </a:t>
            </a:r>
            <a:endParaRPr lang="en-US" dirty="0"/>
          </a:p>
          <a:p>
            <a:r>
              <a:rPr lang="en-US" dirty="0" err="1"/>
              <a:t>Rabino</a:t>
            </a:r>
            <a:r>
              <a:rPr lang="en-US" dirty="0"/>
              <a:t>, Joseph. 1887. „The Statistical Story of the Suez Canal,‟ Journal of the Royal Statistical 	Society 50 (3) (Sep.): pp. 495-546. </a:t>
            </a:r>
          </a:p>
          <a:p>
            <a:r>
              <a:rPr lang="en-US" dirty="0" err="1"/>
              <a:t>Sichko</a:t>
            </a:r>
            <a:r>
              <a:rPr lang="en-US" dirty="0"/>
              <a:t>, Christopher T. "The Influence of the Suez Canal on Steam Navigation." Diss. University 	of Colorado Boulder, 2011.Colorado State University. University of Colorado, 5 Apr. 2	011. Web. 4 Mar. 2014.</a:t>
            </a:r>
          </a:p>
          <a:p>
            <a:r>
              <a:rPr lang="en-US" dirty="0"/>
              <a:t>"Suez Canal Opens." </a:t>
            </a:r>
            <a:r>
              <a:rPr lang="en-US" i="1" dirty="0"/>
              <a:t>History.com</a:t>
            </a:r>
            <a:r>
              <a:rPr lang="en-US" dirty="0"/>
              <a:t>. A&amp;E Television Networks, </a:t>
            </a:r>
            <a:r>
              <a:rPr lang="en-US" dirty="0" err="1"/>
              <a:t>n.d.</a:t>
            </a:r>
            <a:r>
              <a:rPr lang="en-US" dirty="0"/>
              <a:t> Web. 19 Mar. 2014. </a:t>
            </a:r>
          </a:p>
          <a:p>
            <a:r>
              <a:rPr lang="en-US" dirty="0"/>
              <a:t>"Suez Canal </a:t>
            </a:r>
            <a:r>
              <a:rPr lang="en-US" dirty="0" err="1"/>
              <a:t>Shares."The</a:t>
            </a:r>
            <a:r>
              <a:rPr lang="en-US" dirty="0"/>
              <a:t> Victorian </a:t>
            </a:r>
            <a:r>
              <a:rPr lang="en-US" dirty="0" err="1"/>
              <a:t>Web.N.p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9 Mar. 2014. 	&lt;http://www.victorianweb.org/history/polspeech/suez.html&gt;.</a:t>
            </a:r>
          </a:p>
          <a:p>
            <a:r>
              <a:rPr lang="en-US" dirty="0"/>
              <a:t>"SUEZ CANAL TRAFFIC AS TRADE INDICATOR </a:t>
            </a:r>
            <a:r>
              <a:rPr lang="en-US" dirty="0" err="1"/>
              <a:t>PROBLEMATIC."</a:t>
            </a:r>
            <a:r>
              <a:rPr lang="en-US" i="1" dirty="0" err="1"/>
              <a:t>Marginal</a:t>
            </a:r>
            <a:r>
              <a:rPr lang="en-US" i="1" dirty="0"/>
              <a:t> Evolution</a:t>
            </a:r>
            <a:r>
              <a:rPr lang="en-US" dirty="0"/>
              <a:t>. 	</a:t>
            </a:r>
            <a:r>
              <a:rPr lang="en-US" dirty="0" err="1"/>
              <a:t>N.p</a:t>
            </a:r>
            <a:r>
              <a:rPr lang="en-US" dirty="0"/>
              <a:t>., 22 Apr. 2012. Web. 11 Mar. 2014.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467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5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11" y="1209819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Suez Canal connects the Mediterranean and Red Seas.</a:t>
            </a:r>
          </a:p>
          <a:p>
            <a:pPr lvl="1"/>
            <a:r>
              <a:rPr lang="en-US" sz="2000" dirty="0" smtClean="0"/>
              <a:t>It became a critical passage for ships travelling between Britain and India.</a:t>
            </a:r>
          </a:p>
          <a:p>
            <a:r>
              <a:rPr lang="en-US" sz="2000" dirty="0" smtClean="0"/>
              <a:t>In 1854, Ferdinand Lesseps (French) secured an agreement with the Ottoman governor of Egypt to build the 100 mile canal across the Isthmus of Suez. </a:t>
            </a:r>
          </a:p>
          <a:p>
            <a:r>
              <a:rPr lang="en-US" sz="2000" dirty="0" smtClean="0"/>
              <a:t>In 1856, the Suez Canal Company was formed to operate the canal for 99 years following completion of construction.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3" y="3948204"/>
            <a:ext cx="4731477" cy="28751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63811" y="57150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21011" y="5943600"/>
            <a:ext cx="23655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9000" y="571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canal</a:t>
            </a:r>
          </a:p>
        </p:txBody>
      </p:sp>
    </p:spTree>
    <p:extLst>
      <p:ext uri="{BB962C8B-B14F-4D97-AF65-F5344CB8AC3E}">
        <p14:creationId xmlns:p14="http://schemas.microsoft.com/office/powerpoint/2010/main" val="215945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the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Construction began April, 1859</a:t>
            </a:r>
          </a:p>
          <a:p>
            <a:pPr lvl="1"/>
            <a:r>
              <a:rPr lang="en-US" dirty="0" smtClean="0"/>
              <a:t>At first, forced-laborers with picks and shovels did the work. Later, Europeans with dredgers and steam shovels arrived.</a:t>
            </a:r>
          </a:p>
          <a:p>
            <a:pPr lvl="2"/>
            <a:r>
              <a:rPr lang="en-US" dirty="0" smtClean="0"/>
              <a:t>Labor disputes and a cholera outbreak  delayed the project.</a:t>
            </a:r>
          </a:p>
          <a:p>
            <a:r>
              <a:rPr lang="en-US" dirty="0" smtClean="0"/>
              <a:t>The canal was finished in 1869 and opened on November 17</a:t>
            </a:r>
            <a:r>
              <a:rPr lang="en-US" baseline="30000" dirty="0" smtClean="0"/>
              <a:t>th</a:t>
            </a:r>
            <a:r>
              <a:rPr lang="en-US" dirty="0" smtClean="0"/>
              <a:t>, 1869 – four years late.</a:t>
            </a:r>
          </a:p>
          <a:p>
            <a:pPr lvl="1"/>
            <a:r>
              <a:rPr lang="en-US" dirty="0" smtClean="0"/>
              <a:t>It was 25 feet deep and 200-300 feet wide. </a:t>
            </a:r>
          </a:p>
          <a:p>
            <a:pPr lvl="2"/>
            <a:r>
              <a:rPr lang="en-US" dirty="0" smtClean="0"/>
              <a:t>Only 500 ships travelled through it the first year it was opened. Today about 17,000 ships travel through it every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 sand and silt washes downstream, sedimentation gradually fill channels and harbors. This material must be periodically removed by dredging. (Image credit: U.S. Environmental Protection Agency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5638800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080212_roosevelt steam shovel pan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4" y="3054927"/>
            <a:ext cx="4724400" cy="36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Dredger and a Steam Shovel?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dredger is a tool designed to remove sediment and debris from the bottom of a lake, harbor, or canal to prevent accumulation or to increase the depth of a canal.</a:t>
            </a:r>
          </a:p>
          <a:p>
            <a:r>
              <a:rPr lang="en-US" dirty="0" smtClean="0"/>
              <a:t>A steam shovel is a machine that uses steam to dig. It works much more efficiently and quickly than a human can. It is similar in appearance to a tractor.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990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dredger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3657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Teddy Roosevelt </a:t>
            </a:r>
          </a:p>
          <a:p>
            <a:r>
              <a:rPr lang="en-US" dirty="0" smtClean="0"/>
              <a:t>In a steam shovel (Panama)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Khedive (Governor) of Egypt was heavily indebted in 1875.</a:t>
            </a:r>
          </a:p>
          <a:p>
            <a:r>
              <a:rPr lang="en-US" dirty="0" smtClean="0"/>
              <a:t>Benjamin Disraeli, British Prime Minister borrowed £4,000,000 from the Rothschild Family to buy a controlling stake of the canal.</a:t>
            </a:r>
          </a:p>
          <a:p>
            <a:pPr lvl="1"/>
            <a:r>
              <a:rPr lang="en-US" dirty="0" smtClean="0"/>
              <a:t>Disraeli borrowed the money because Parliament was not in session.</a:t>
            </a:r>
          </a:p>
          <a:p>
            <a:pPr lvl="2"/>
            <a:r>
              <a:rPr lang="en-US" dirty="0" smtClean="0"/>
              <a:t>He faced severe criticism, however, Queen Victoria supported him.</a:t>
            </a:r>
          </a:p>
          <a:p>
            <a:pPr lvl="1"/>
            <a:r>
              <a:rPr lang="en-US" dirty="0" smtClean="0"/>
              <a:t>This move allowed Britain to take greater control over Egypt.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British Take Control of the Canal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4362451"/>
            <a:ext cx="350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Benjamin Disraeli</a:t>
            </a:r>
            <a:endParaRPr lang="en-US" dirty="0"/>
          </a:p>
        </p:txBody>
      </p:sp>
      <p:pic>
        <p:nvPicPr>
          <p:cNvPr id="2050" name="Picture 2" descr="Disrael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501838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3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the Canal to Britain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418415"/>
              </p:ext>
            </p:extLst>
          </p:nvPr>
        </p:nvGraphicFramePr>
        <p:xfrm>
          <a:off x="685800" y="1752600"/>
          <a:ext cx="7620000" cy="4724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10017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Ports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Distance by Cape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Distance by Canal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Miles Saved by Canal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Percent of Voyage Saved by Canal </a:t>
                      </a:r>
                    </a:p>
                  </a:txBody>
                  <a:tcPr marL="68580" marR="68580" marT="0" marB="0"/>
                </a:tc>
              </a:tr>
              <a:tr h="353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Bombay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10,667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6,274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4,393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41.2</a:t>
                      </a:r>
                    </a:p>
                  </a:txBody>
                  <a:tcPr marL="68580" marR="68580" marT="0" marB="0"/>
                </a:tc>
              </a:tr>
              <a:tr h="353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Madras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11,280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7,313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3,967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35.2</a:t>
                      </a:r>
                    </a:p>
                  </a:txBody>
                  <a:tcPr marL="68580" marR="68580" marT="0" marB="0"/>
                </a:tc>
              </a:tr>
              <a:tr h="353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Calcutta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11,900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8,083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3,817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32.1</a:t>
                      </a:r>
                    </a:p>
                  </a:txBody>
                  <a:tcPr marL="68580" marR="68580" marT="0" marB="0"/>
                </a:tc>
              </a:tr>
              <a:tr h="4007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Singapore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11,740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8,362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3,378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28.8</a:t>
                      </a:r>
                    </a:p>
                  </a:txBody>
                  <a:tcPr marL="68580" marR="68580" marT="0" marB="0"/>
                </a:tc>
              </a:tr>
              <a:tr h="4007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Hong Kong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13,180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9,799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3,381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25.6</a:t>
                      </a:r>
                    </a:p>
                  </a:txBody>
                  <a:tcPr marL="68580" marR="68580" marT="0" marB="0"/>
                </a:tc>
              </a:tr>
              <a:tr h="353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Shanghai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14,050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10,669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3,381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24.1</a:t>
                      </a:r>
                    </a:p>
                  </a:txBody>
                  <a:tcPr marL="68580" marR="68580" marT="0" marB="0"/>
                </a:tc>
              </a:tr>
              <a:tr h="353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Adelaide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11,780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5.8</a:t>
                      </a:r>
                    </a:p>
                  </a:txBody>
                  <a:tcPr marL="68580" marR="68580" marT="0" marB="0"/>
                </a:tc>
              </a:tr>
              <a:tr h="4007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Melbourne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12,140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11,585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4.6 </a:t>
                      </a:r>
                    </a:p>
                  </a:txBody>
                  <a:tcPr marL="68580" marR="68580" marT="0" marB="0"/>
                </a:tc>
              </a:tr>
              <a:tr h="353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Sydney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12,690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12,145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4.3</a:t>
                      </a:r>
                    </a:p>
                  </a:txBody>
                  <a:tcPr marL="68580" marR="68580" marT="0" marB="0"/>
                </a:tc>
              </a:tr>
              <a:tr h="4007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Wellington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13,610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13,055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1219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Distance from listed port to London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94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File:Flag of the Ottoman Empire.sv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95" y="3962400"/>
            <a:ext cx="475488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nion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7529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uez Canal zone 19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2178"/>
            <a:ext cx="5067299" cy="663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Canal During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Britain controlled Egypt in 1914, however, it technically belonged to the Ottoman Empire.</a:t>
            </a:r>
          </a:p>
          <a:p>
            <a:r>
              <a:rPr lang="en-US" dirty="0" smtClean="0"/>
              <a:t>Britain was an allied power and Turkey was a Central Power. </a:t>
            </a:r>
          </a:p>
          <a:p>
            <a:r>
              <a:rPr lang="en-US" dirty="0" smtClean="0"/>
              <a:t>On February 3</a:t>
            </a:r>
            <a:r>
              <a:rPr lang="en-US" baseline="30000" dirty="0" smtClean="0"/>
              <a:t>rd</a:t>
            </a:r>
            <a:r>
              <a:rPr lang="en-US" dirty="0" smtClean="0"/>
              <a:t>, 1915, the Turks attacked the Suez Canal. </a:t>
            </a:r>
          </a:p>
          <a:p>
            <a:pPr lvl="1"/>
            <a:r>
              <a:rPr lang="en-US" dirty="0" smtClean="0"/>
              <a:t>70,000 British troops, mostly Indian, defended the canal.</a:t>
            </a:r>
          </a:p>
          <a:p>
            <a:pPr lvl="1"/>
            <a:r>
              <a:rPr lang="en-US" dirty="0" smtClean="0"/>
              <a:t>The Turks suffered 1,500 casualties and retreated.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296943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vs</a:t>
            </a:r>
            <a:endParaRPr lang="en-US" sz="3200" dirty="0"/>
          </a:p>
        </p:txBody>
      </p:sp>
      <p:sp>
        <p:nvSpPr>
          <p:cNvPr id="5" name="AutoShape 4" descr="http://upload.wikimedia.org/wikipedia/commons/3/35/Flag_of_the_Ottoman_Empir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upload.wikimedia.org/wikipedia/commons/3/35/Flag_of_the_Ottoman_Empir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Suez Canal During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British used the canal as a life-line between itself and its colonies.</a:t>
            </a:r>
          </a:p>
          <a:p>
            <a:r>
              <a:rPr lang="en-US" dirty="0" smtClean="0"/>
              <a:t>The Germans hoped to capture it and use it as a launching point into the Middle East for its oil.</a:t>
            </a:r>
          </a:p>
          <a:p>
            <a:r>
              <a:rPr lang="en-US" dirty="0" smtClean="0"/>
              <a:t>The closest the Axis Powers got to it was at El Alamein.</a:t>
            </a:r>
          </a:p>
        </p:txBody>
      </p:sp>
      <p:pic>
        <p:nvPicPr>
          <p:cNvPr id="4098" name="Picture 2" descr="https://swordbeach.wikispaces.com/file/view/n_africa.gif/64029354/n_afri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80" y="3769302"/>
            <a:ext cx="50577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Suez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Started on September 15</a:t>
            </a:r>
            <a:r>
              <a:rPr lang="en-US" baseline="30000" dirty="0" smtClean="0"/>
              <a:t>th</a:t>
            </a:r>
            <a:r>
              <a:rPr lang="en-US" dirty="0" smtClean="0"/>
              <a:t>, 1956 when </a:t>
            </a:r>
            <a:r>
              <a:rPr lang="en-US" dirty="0" err="1" smtClean="0"/>
              <a:t>Gamel</a:t>
            </a:r>
            <a:r>
              <a:rPr lang="en-US" dirty="0" smtClean="0"/>
              <a:t> Nasser nationalized the Suez Canal.</a:t>
            </a:r>
          </a:p>
          <a:p>
            <a:pPr lvl="1"/>
            <a:r>
              <a:rPr lang="en-US" dirty="0" smtClean="0"/>
              <a:t>This meant that the Canal was under the control of the Egyptian Government. </a:t>
            </a:r>
          </a:p>
          <a:p>
            <a:pPr lvl="1"/>
            <a:r>
              <a:rPr lang="en-US" dirty="0" smtClean="0"/>
              <a:t>This fit into Nasser’s socialist and nationalist ideology.</a:t>
            </a:r>
          </a:p>
          <a:p>
            <a:pPr lvl="1"/>
            <a:r>
              <a:rPr lang="en-US" dirty="0" smtClean="0"/>
              <a:t>The problem was that this event occurred 12 years before the Suez Canal Company’s contract expired.</a:t>
            </a:r>
          </a:p>
          <a:p>
            <a:r>
              <a:rPr lang="en-US" dirty="0" smtClean="0"/>
              <a:t>France, Britain, and Israel sought to recapture the canal by force. </a:t>
            </a:r>
          </a:p>
          <a:p>
            <a:pPr lvl="1"/>
            <a:r>
              <a:rPr lang="en-US" dirty="0" smtClean="0"/>
              <a:t>The USSR and USA disapproved of military action and sought to mediate the problem.</a:t>
            </a:r>
          </a:p>
        </p:txBody>
      </p:sp>
    </p:spTree>
    <p:extLst>
      <p:ext uri="{BB962C8B-B14F-4D97-AF65-F5344CB8AC3E}">
        <p14:creationId xmlns:p14="http://schemas.microsoft.com/office/powerpoint/2010/main" val="2934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1182</Words>
  <Application>Microsoft Office PowerPoint</Application>
  <PresentationFormat>On-screen Show (4:3)</PresentationFormat>
  <Paragraphs>178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Suez Canal</vt:lpstr>
      <vt:lpstr>Introduction</vt:lpstr>
      <vt:lpstr>Construction of the Canal</vt:lpstr>
      <vt:lpstr>What is a Dredger and a Steam Shovel?</vt:lpstr>
      <vt:lpstr>The British Take Control of the Canal</vt:lpstr>
      <vt:lpstr>Benefits of the Canal to Britain</vt:lpstr>
      <vt:lpstr>The Canal During WWI</vt:lpstr>
      <vt:lpstr>The Suez Canal During WWII</vt:lpstr>
      <vt:lpstr>The Suez Crisis</vt:lpstr>
      <vt:lpstr>Leaders during the Suez Crisis</vt:lpstr>
      <vt:lpstr>The Crisis Intensifies</vt:lpstr>
      <vt:lpstr>The Aftermath</vt:lpstr>
      <vt:lpstr>The Suez Canal 1957 - Today</vt:lpstr>
      <vt:lpstr>Works Cited</vt:lpstr>
      <vt:lpstr>Works Cited</vt:lpstr>
      <vt:lpstr>Works Cited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Suez Canal</dc:title>
  <dc:creator>Ben Porat</dc:creator>
  <cp:lastModifiedBy>Ben Porat</cp:lastModifiedBy>
  <cp:revision>53</cp:revision>
  <dcterms:created xsi:type="dcterms:W3CDTF">2014-03-16T21:03:37Z</dcterms:created>
  <dcterms:modified xsi:type="dcterms:W3CDTF">2014-03-19T05:15:56Z</dcterms:modified>
</cp:coreProperties>
</file>